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2"/>
  </p:notesMasterIdLst>
  <p:handoutMasterIdLst>
    <p:handoutMasterId r:id="rId23"/>
  </p:handoutMasterIdLst>
  <p:sldIdLst>
    <p:sldId id="256" r:id="rId2"/>
    <p:sldId id="466" r:id="rId3"/>
    <p:sldId id="472" r:id="rId4"/>
    <p:sldId id="474" r:id="rId5"/>
    <p:sldId id="473" r:id="rId6"/>
    <p:sldId id="476" r:id="rId7"/>
    <p:sldId id="475" r:id="rId8"/>
    <p:sldId id="477" r:id="rId9"/>
    <p:sldId id="478" r:id="rId10"/>
    <p:sldId id="479" r:id="rId11"/>
    <p:sldId id="480" r:id="rId12"/>
    <p:sldId id="482" r:id="rId13"/>
    <p:sldId id="486" r:id="rId14"/>
    <p:sldId id="484" r:id="rId15"/>
    <p:sldId id="485" r:id="rId16"/>
    <p:sldId id="483" r:id="rId17"/>
    <p:sldId id="467" r:id="rId18"/>
    <p:sldId id="469" r:id="rId19"/>
    <p:sldId id="470" r:id="rId20"/>
    <p:sldId id="471" r:id="rId21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eltonbw" initials="m" lastIdx="1" clrIdx="0">
    <p:extLst>
      <p:ext uri="{19B8F6BF-5375-455C-9EA6-DF929625EA0E}">
        <p15:presenceInfo xmlns:p15="http://schemas.microsoft.com/office/powerpoint/2012/main" userId="meltonbw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2B6"/>
    <a:srgbClr val="000000"/>
    <a:srgbClr val="FDDB9D"/>
    <a:srgbClr val="D52D29"/>
    <a:srgbClr val="E21C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0" autoAdjust="0"/>
    <p:restoredTop sz="78571" autoAdjust="0"/>
  </p:normalViewPr>
  <p:slideViewPr>
    <p:cSldViewPr snapToGrid="0">
      <p:cViewPr varScale="1">
        <p:scale>
          <a:sx n="138" d="100"/>
          <a:sy n="138" d="100"/>
        </p:scale>
        <p:origin x="81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1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66F778DA-4C06-4225-8DC2-BB4A3E36A807}" type="datetimeFigureOut">
              <a:rPr lang="en-US" smtClean="0"/>
              <a:pPr/>
              <a:t>1/28/2015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772669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772669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8229CCBD-9877-41ED-9551-FF73EA8E62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1612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1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4A8C8025-C77D-4CAB-A937-EB1FEBBE729E}" type="datetimeFigureOut">
              <a:rPr lang="en-US" smtClean="0"/>
              <a:pPr/>
              <a:t>1/28/2015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3738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387136"/>
            <a:ext cx="5608320" cy="4156234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772669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772669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476334D8-84F5-4F81-AF3E-C1E28E25F75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103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525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657884"/>
            <a:ext cx="7235981" cy="4599916"/>
          </a:xfrm>
        </p:spPr>
        <p:txBody>
          <a:bodyPr>
            <a:normAutofit/>
          </a:bodyPr>
          <a:lstStyle>
            <a:lvl1pPr>
              <a:defRPr sz="7200" b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5451231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DD4F5-CB7E-4361-9AFF-2512D27C0BB2}" type="datetime1">
              <a:rPr lang="en-US" smtClean="0"/>
              <a:t>1/28/2015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858837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-21023" y="5733256"/>
            <a:ext cx="10615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ECE</a:t>
            </a:r>
            <a:b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</a:br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7502</a:t>
            </a:r>
            <a:b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</a:br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S2015</a:t>
            </a:r>
            <a:endParaRPr lang="en-US" sz="1200" b="1" i="0" strike="noStrike" dirty="0">
              <a:solidFill>
                <a:schemeClr val="bg1"/>
              </a:solidFill>
              <a:latin typeface="Castellar" pitchFamily="18" charset="0"/>
              <a:cs typeface="Sakkal Majall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C1A7-4865-4A10-8A2C-0F2D65EE10BB}" type="datetime1">
              <a:rPr lang="en-US" smtClean="0"/>
              <a:t>1/28/2015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02B8C-8CC5-4EC1-AAE2-61C7CAD15B05}" type="datetime1">
              <a:rPr lang="en-US" smtClean="0"/>
              <a:t>1/28/2015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1143000"/>
          </a:xfrm>
        </p:spPr>
        <p:txBody>
          <a:bodyPr>
            <a:normAutofit/>
          </a:bodyPr>
          <a:lstStyle>
            <a:lvl1pPr algn="l">
              <a:defRPr sz="4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4419600"/>
          </a:xfr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B5F8F-6AE3-4807-B570-928E5BE3E133}" type="datetime1">
              <a:rPr lang="en-US" smtClean="0"/>
              <a:t>1/28/2015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3352800"/>
            <a:ext cx="7239000" cy="1143000"/>
          </a:xfrm>
        </p:spPr>
        <p:txBody>
          <a:bodyPr>
            <a:normAutofit/>
          </a:bodyPr>
          <a:lstStyle>
            <a:lvl1pPr algn="l">
              <a:defRPr sz="5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F7B76-E319-461A-90C3-9437536780B7}" type="datetime1">
              <a:rPr lang="en-US" smtClean="0"/>
              <a:t>1/28/2015</a:t>
            </a:fld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1B8E3-FC31-4916-B257-4DE62F09E850}" type="datetime1">
              <a:rPr lang="en-US" smtClean="0"/>
              <a:t>1/28/2015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335024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1335024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570E0-C808-4896-9EE5-AAAF7AA9B49E}" type="datetime1">
              <a:rPr lang="en-US" smtClean="0"/>
              <a:t>1/28/2015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874520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874519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D6E2-DBEB-47D1-9119-B53BFC3A2B1B}" type="datetime1">
              <a:rPr lang="en-US" smtClean="0"/>
              <a:t>1/28/2015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978BE-3C7B-4BD9-8938-2E01144DF9E3}" type="datetime1">
              <a:rPr lang="en-US" smtClean="0"/>
              <a:t>1/28/2015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EF2FB03-6924-433D-879B-A5558310800E}" type="datetime1">
              <a:rPr lang="en-US" smtClean="0"/>
              <a:t>1/28/2015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C8679-30F9-4E6F-A34A-AE2FB04665E7}" type="datetime1">
              <a:rPr lang="en-US" smtClean="0"/>
              <a:t>1/28/2015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838200" cy="685800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86400" y="6553200"/>
            <a:ext cx="293608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4770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33600" y="6553200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EFD96931-0824-42D1-AC1E-C2EC17DEC1EA}" type="datetime1">
              <a:rPr lang="en-US" smtClean="0"/>
              <a:t>1/28/2015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104775"/>
            <a:ext cx="637208" cy="6572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" y="815271"/>
            <a:ext cx="742949" cy="2515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0532342">
            <a:off x="717" y="5228776"/>
            <a:ext cx="8374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Robust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Low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Power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VLSI</a:t>
            </a:r>
            <a:endParaRPr lang="en-US" b="1" i="0" dirty="0">
              <a:solidFill>
                <a:schemeClr val="bg1"/>
              </a:solidFill>
              <a:latin typeface="Informal Roman" pitchFamily="66" charset="0"/>
              <a:cs typeface="Times New Roman" pitchFamily="18" charset="0"/>
            </a:endParaRPr>
          </a:p>
        </p:txBody>
      </p:sp>
      <p:grpSp>
        <p:nvGrpSpPr>
          <p:cNvPr id="67" name="Group 66"/>
          <p:cNvGrpSpPr/>
          <p:nvPr userDrawn="1"/>
        </p:nvGrpSpPr>
        <p:grpSpPr>
          <a:xfrm>
            <a:off x="0" y="-1"/>
            <a:ext cx="846896" cy="6858001"/>
            <a:chOff x="457200" y="-1"/>
            <a:chExt cx="846896" cy="6858001"/>
          </a:xfrm>
        </p:grpSpPr>
        <p:sp>
          <p:nvSpPr>
            <p:cNvPr id="18" name="Rectangle 17"/>
            <p:cNvSpPr/>
            <p:nvPr userDrawn="1"/>
          </p:nvSpPr>
          <p:spPr>
            <a:xfrm>
              <a:off x="457200" y="0"/>
              <a:ext cx="838200" cy="6858000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rgbClr val="002060"/>
              </a:solidFill>
            </a:ln>
            <a:effectLst>
              <a:innerShdw blurRad="190500" dist="25400">
                <a:prstClr val="black">
                  <a:alpha val="6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  <p:cxnSp>
          <p:nvCxnSpPr>
            <p:cNvPr id="35" name="Straight Connector 34"/>
            <p:cNvCxnSpPr>
              <a:endCxn id="18" idx="2"/>
            </p:cNvCxnSpPr>
            <p:nvPr userDrawn="1"/>
          </p:nvCxnSpPr>
          <p:spPr>
            <a:xfrm flipH="1">
              <a:off x="876300" y="1143000"/>
              <a:ext cx="592" cy="57150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oup 65"/>
            <p:cNvGrpSpPr/>
            <p:nvPr userDrawn="1"/>
          </p:nvGrpSpPr>
          <p:grpSpPr>
            <a:xfrm>
              <a:off x="463337" y="-1"/>
              <a:ext cx="840759" cy="1135620"/>
              <a:chOff x="463337" y="-1"/>
              <a:chExt cx="840759" cy="1135620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 rot="5400000">
                <a:off x="909676" y="516850"/>
                <a:ext cx="21883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>
              <a:xfrm rot="5400000">
                <a:off x="914545" y="1031064"/>
                <a:ext cx="20909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>
              <a:xfrm rot="5400000" flipV="1">
                <a:off x="1055844" y="58816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 userDrawn="1"/>
            </p:nvCxnSpPr>
            <p:spPr>
              <a:xfrm rot="5400000">
                <a:off x="942027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 userDrawn="1"/>
            </p:nvCxnSpPr>
            <p:spPr>
              <a:xfrm rot="5400000" flipV="1">
                <a:off x="1055844" y="886644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 userDrawn="1"/>
            </p:nvCxnSpPr>
            <p:spPr>
              <a:xfrm rot="5400000">
                <a:off x="1019576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 userDrawn="1"/>
            </p:nvCxnSpPr>
            <p:spPr>
              <a:xfrm rot="5400000">
                <a:off x="610045" y="514349"/>
                <a:ext cx="22170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rot="5400000">
                <a:off x="613915" y="1028630"/>
                <a:ext cx="21396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 rot="5400000" flipV="1">
                <a:off x="682796" y="58520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rot="5400000">
                <a:off x="492779" y="772827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 rot="5400000" flipV="1">
                <a:off x="682796" y="883550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 userDrawn="1"/>
            </p:nvCxnSpPr>
            <p:spPr>
              <a:xfrm rot="5400000">
                <a:off x="416579" y="76973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 rot="10800000" flipV="1">
                <a:off x="720903" y="1135423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Oval 32"/>
              <p:cNvSpPr/>
              <p:nvPr userDrawn="1"/>
            </p:nvSpPr>
            <p:spPr>
              <a:xfrm rot="5400000">
                <a:off x="1171444" y="740569"/>
                <a:ext cx="82637" cy="75229"/>
              </a:xfrm>
              <a:prstGeom prst="ellipse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34" name="Straight Connector 33"/>
              <p:cNvCxnSpPr>
                <a:stCxn id="18" idx="0"/>
              </p:cNvCxnSpPr>
              <p:nvPr userDrawn="1"/>
            </p:nvCxnSpPr>
            <p:spPr>
              <a:xfrm rot="16200000" flipH="1" flipV="1">
                <a:off x="670000" y="205396"/>
                <a:ext cx="411697" cy="903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 userDrawn="1"/>
            </p:nvCxnSpPr>
            <p:spPr>
              <a:xfrm rot="10800000" flipV="1">
                <a:off x="717291" y="412419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 userDrawn="1"/>
            </p:nvCxnSpPr>
            <p:spPr>
              <a:xfrm rot="10800000">
                <a:off x="1239656" y="782456"/>
                <a:ext cx="64440" cy="2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 userDrawn="1"/>
            </p:nvCxnSpPr>
            <p:spPr>
              <a:xfrm rot="10800000">
                <a:off x="463337" y="767114"/>
                <a:ext cx="95126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b="1" kern="1200" baseline="0">
          <a:ln w="12700"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rgbClr val="00206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652" y="1733550"/>
            <a:ext cx="8244348" cy="17145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>
                <a:latin typeface="Arial" pitchFamily="34" charset="0"/>
                <a:cs typeface="Arial" pitchFamily="34" charset="0"/>
              </a:rPr>
              <a:t>Fault Diagnosis and Logic Debugging Using Boolean </a:t>
            </a:r>
            <a:r>
              <a:rPr lang="en-US" sz="3600" b="1" dirty="0" err="1">
                <a:latin typeface="Arial" pitchFamily="34" charset="0"/>
                <a:cs typeface="Arial" pitchFamily="34" charset="0"/>
              </a:rPr>
              <a:t>Satisfiability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1" y="3962401"/>
            <a:ext cx="8286750" cy="2438400"/>
          </a:xfrm>
        </p:spPr>
        <p:txBody>
          <a:bodyPr/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ECE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7502 Class Discussion 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Benjamin Melton</a:t>
            </a:r>
          </a:p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Thursday January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29, 2015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3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Sequential Designs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Iterative Logic Array</a:t>
            </a:r>
          </a:p>
          <a:p>
            <a:pPr lvl="1"/>
            <a:r>
              <a:rPr lang="en-US" dirty="0" smtClean="0"/>
              <a:t>Model sequential circuit as several combinational stages</a:t>
            </a:r>
          </a:p>
          <a:p>
            <a:pPr lvl="1"/>
            <a:r>
              <a:rPr lang="en-US" dirty="0" smtClean="0"/>
              <a:t>Effectively unrolls the sequential circuit in time.</a:t>
            </a:r>
          </a:p>
          <a:p>
            <a:r>
              <a:rPr lang="en-US" dirty="0" smtClean="0"/>
              <a:t>Applies analysis similar to the combinational case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1508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Heuristics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Several heuristics used to reduce the load on the SAT solver.</a:t>
            </a:r>
          </a:p>
          <a:p>
            <a:r>
              <a:rPr lang="en-US" dirty="0" smtClean="0"/>
              <a:t>Reduce Space</a:t>
            </a:r>
          </a:p>
          <a:p>
            <a:pPr lvl="1"/>
            <a:r>
              <a:rPr lang="en-US" dirty="0" smtClean="0"/>
              <a:t>Break up vector set into chunks and process each chunk independently</a:t>
            </a:r>
          </a:p>
          <a:p>
            <a:pPr lvl="1"/>
            <a:r>
              <a:rPr lang="en-US" dirty="0" smtClean="0"/>
              <a:t>Smaller set of test vectors means smaller search space</a:t>
            </a:r>
          </a:p>
          <a:p>
            <a:pPr lvl="1"/>
            <a:r>
              <a:rPr lang="en-US" dirty="0" smtClean="0"/>
              <a:t>90% of bug candidates covered in the first couple of passes</a:t>
            </a:r>
          </a:p>
          <a:p>
            <a:r>
              <a:rPr lang="en-US" dirty="0" smtClean="0"/>
              <a:t>Backtracking</a:t>
            </a:r>
          </a:p>
          <a:p>
            <a:pPr lvl="1"/>
            <a:r>
              <a:rPr lang="en-US" dirty="0" smtClean="0"/>
              <a:t>Invalidate discovered solutions</a:t>
            </a:r>
          </a:p>
          <a:p>
            <a:pPr lvl="1"/>
            <a:r>
              <a:rPr lang="en-US" dirty="0" smtClean="0"/>
              <a:t>Forces SAT solver to look for more solutions without repeating itself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4048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Heuristics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Unnecessary Branching</a:t>
            </a:r>
          </a:p>
          <a:p>
            <a:pPr lvl="1"/>
            <a:r>
              <a:rPr lang="en-US" dirty="0" smtClean="0"/>
              <a:t>If select line on a set of multiplexers is zero, the ‘1’ input to the multiplexer is irrelevant</a:t>
            </a:r>
          </a:p>
          <a:p>
            <a:pPr lvl="1"/>
            <a:r>
              <a:rPr lang="en-US" dirty="0" smtClean="0"/>
              <a:t>Remove these inputs from consideration by adding another clause to CNF</a:t>
            </a:r>
          </a:p>
          <a:p>
            <a:pPr lvl="1"/>
            <a:r>
              <a:rPr lang="en-US" dirty="0" smtClean="0"/>
              <a:t>Reduces SAT search space</a:t>
            </a:r>
          </a:p>
          <a:p>
            <a:r>
              <a:rPr lang="en-US" dirty="0" smtClean="0"/>
              <a:t>Structural Information</a:t>
            </a:r>
          </a:p>
          <a:p>
            <a:pPr lvl="1"/>
            <a:r>
              <a:rPr lang="en-US" dirty="0" smtClean="0"/>
              <a:t>Investigate structural dominator lines in first pass</a:t>
            </a:r>
          </a:p>
          <a:p>
            <a:pPr lvl="1"/>
            <a:r>
              <a:rPr lang="en-US" dirty="0" smtClean="0"/>
              <a:t>Investigate all other lines in second pass</a:t>
            </a:r>
          </a:p>
          <a:p>
            <a:pPr lvl="1"/>
            <a:r>
              <a:rPr lang="en-US" dirty="0" smtClean="0"/>
              <a:t>1/5 of potential fault locations found in the first pass</a:t>
            </a:r>
          </a:p>
          <a:p>
            <a:pPr lvl="1"/>
            <a:r>
              <a:rPr lang="en-US" dirty="0" smtClean="0"/>
              <a:t>Reduces search space in second pass</a:t>
            </a:r>
          </a:p>
          <a:p>
            <a:pPr lvl="1"/>
            <a:r>
              <a:rPr lang="en-US" dirty="0" smtClean="0"/>
              <a:t>Structural dominators used extensively in [5]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80680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Heuristics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Significant speedups</a:t>
            </a:r>
          </a:p>
          <a:p>
            <a:pPr lvl="1"/>
            <a:r>
              <a:rPr lang="en-US" dirty="0" smtClean="0"/>
              <a:t>Most benchmarks see speedup</a:t>
            </a:r>
          </a:p>
          <a:p>
            <a:pPr lvl="1"/>
            <a:r>
              <a:rPr lang="en-US" dirty="0" smtClean="0"/>
              <a:t>Over 250% percent speedup for some benchmarks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9441" y="2964246"/>
            <a:ext cx="3694873" cy="293086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09441" y="5895109"/>
            <a:ext cx="2453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[1] </a:t>
            </a:r>
            <a:r>
              <a:rPr lang="en-US" b="1" dirty="0" smtClean="0"/>
              <a:t>Smith</a:t>
            </a:r>
            <a:r>
              <a:rPr lang="en-US" b="1" dirty="0" smtClean="0"/>
              <a:t> </a:t>
            </a:r>
            <a:r>
              <a:rPr lang="en-US" b="1" dirty="0" smtClean="0"/>
              <a:t>et al, </a:t>
            </a:r>
            <a:r>
              <a:rPr lang="en-US" b="1" dirty="0" smtClean="0"/>
              <a:t>TCAD’05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620777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MaxSAT</a:t>
            </a:r>
            <a:r>
              <a:rPr lang="en-US" dirty="0" smtClean="0"/>
              <a:t> [4]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Slight change in basic SAT methodology</a:t>
            </a:r>
          </a:p>
          <a:p>
            <a:r>
              <a:rPr lang="en-US" dirty="0" smtClean="0"/>
              <a:t>Given erroneous CNF and expected input and output clauses, find the maximum number of clauses that can be satisfied.</a:t>
            </a:r>
          </a:p>
          <a:p>
            <a:pPr lvl="1"/>
            <a:r>
              <a:rPr lang="en-US" dirty="0" smtClean="0"/>
              <a:t>CNF with expected input and output clauses is </a:t>
            </a:r>
            <a:r>
              <a:rPr lang="en-US" dirty="0" err="1" smtClean="0"/>
              <a:t>unsatisfiable</a:t>
            </a:r>
            <a:endParaRPr lang="en-US" dirty="0" smtClean="0"/>
          </a:p>
          <a:p>
            <a:pPr lvl="1"/>
            <a:r>
              <a:rPr lang="en-US" dirty="0" smtClean="0"/>
              <a:t>Remaining </a:t>
            </a:r>
            <a:r>
              <a:rPr lang="en-US" dirty="0" err="1" smtClean="0"/>
              <a:t>unsatisfiable</a:t>
            </a:r>
            <a:r>
              <a:rPr lang="en-US" dirty="0" smtClean="0"/>
              <a:t> clauses (gates) are candidate bugs</a:t>
            </a:r>
          </a:p>
          <a:p>
            <a:r>
              <a:rPr lang="en-US" dirty="0" smtClean="0"/>
              <a:t>Can indicate invalid gate type placement</a:t>
            </a:r>
            <a:endParaRPr lang="en-US" dirty="0"/>
          </a:p>
          <a:p>
            <a:r>
              <a:rPr lang="en-US" dirty="0" smtClean="0"/>
              <a:t>Vs SAT</a:t>
            </a:r>
          </a:p>
          <a:p>
            <a:pPr lvl="1"/>
            <a:r>
              <a:rPr lang="en-US" dirty="0" smtClean="0"/>
              <a:t>4.5x improvement in performance</a:t>
            </a:r>
          </a:p>
          <a:p>
            <a:pPr lvl="1"/>
            <a:r>
              <a:rPr lang="en-US" dirty="0" smtClean="0"/>
              <a:t>80% less resource consumption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95977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199" y="228600"/>
            <a:ext cx="7606145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Interpolation [3] &amp; Dominance [5]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5056909" cy="4419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Reduce problem </a:t>
            </a:r>
            <a:r>
              <a:rPr lang="en-US" dirty="0"/>
              <a:t>s</a:t>
            </a:r>
            <a:r>
              <a:rPr lang="en-US" dirty="0" smtClean="0"/>
              <a:t>ize</a:t>
            </a:r>
          </a:p>
          <a:p>
            <a:r>
              <a:rPr lang="en-US" dirty="0" smtClean="0"/>
              <a:t>Interpolation</a:t>
            </a:r>
          </a:p>
          <a:p>
            <a:pPr lvl="1"/>
            <a:r>
              <a:rPr lang="en-US" dirty="0" smtClean="0"/>
              <a:t>Interpolants reduce storage of simulation</a:t>
            </a:r>
          </a:p>
          <a:p>
            <a:pPr lvl="1"/>
            <a:r>
              <a:rPr lang="en-US" dirty="0" smtClean="0"/>
              <a:t>Breaks problem into smaller chunks</a:t>
            </a:r>
          </a:p>
          <a:p>
            <a:pPr lvl="1"/>
            <a:r>
              <a:rPr lang="en-US" dirty="0" smtClean="0"/>
              <a:t>57% reduction in memory consumption</a:t>
            </a:r>
          </a:p>
          <a:p>
            <a:pPr lvl="1"/>
            <a:r>
              <a:rPr lang="en-US" dirty="0" smtClean="0"/>
              <a:t>Comes at a cost of 2% increase in number of error locations reported</a:t>
            </a:r>
          </a:p>
          <a:p>
            <a:r>
              <a:rPr lang="en-US" dirty="0" smtClean="0"/>
              <a:t>Structural Dominance</a:t>
            </a:r>
          </a:p>
          <a:p>
            <a:pPr lvl="1"/>
            <a:r>
              <a:rPr lang="en-US" dirty="0" smtClean="0"/>
              <a:t>Find </a:t>
            </a:r>
            <a:r>
              <a:rPr lang="en-US" dirty="0" err="1" smtClean="0"/>
              <a:t>nonsolutions</a:t>
            </a:r>
            <a:r>
              <a:rPr lang="en-US" dirty="0" smtClean="0"/>
              <a:t>, blocks guaranteed to be bug free</a:t>
            </a:r>
          </a:p>
          <a:p>
            <a:pPr lvl="1"/>
            <a:r>
              <a:rPr lang="en-US" dirty="0" smtClean="0"/>
              <a:t>Use structural dominance to infer other </a:t>
            </a:r>
            <a:r>
              <a:rPr lang="en-US" dirty="0" err="1" smtClean="0"/>
              <a:t>nonsolutions</a:t>
            </a:r>
            <a:endParaRPr lang="en-US" dirty="0" smtClean="0"/>
          </a:p>
          <a:p>
            <a:pPr lvl="1"/>
            <a:r>
              <a:rPr lang="en-US" dirty="0" err="1" smtClean="0"/>
              <a:t>Nonsolutions</a:t>
            </a:r>
            <a:r>
              <a:rPr lang="en-US" dirty="0" smtClean="0"/>
              <a:t> reduce SAT search space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6109" y="2232749"/>
            <a:ext cx="2410691" cy="378705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869680" y="6107668"/>
            <a:ext cx="3198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[5] </a:t>
            </a:r>
            <a:r>
              <a:rPr lang="en-US" b="1" dirty="0" err="1"/>
              <a:t>Mangassarian</a:t>
            </a:r>
            <a:r>
              <a:rPr lang="en-US" b="1" dirty="0" smtClean="0"/>
              <a:t> </a:t>
            </a:r>
            <a:r>
              <a:rPr lang="en-US" b="1" dirty="0" smtClean="0"/>
              <a:t>et al, </a:t>
            </a:r>
            <a:r>
              <a:rPr lang="en-US" b="1" dirty="0" smtClean="0"/>
              <a:t>TCAD’14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236713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Need to effectively debug large designs</a:t>
            </a:r>
          </a:p>
          <a:p>
            <a:r>
              <a:rPr lang="en-US" dirty="0" smtClean="0"/>
              <a:t>SAT methodology effectively locates bugs within a design.</a:t>
            </a:r>
          </a:p>
          <a:p>
            <a:r>
              <a:rPr lang="en-US" dirty="0" smtClean="0"/>
              <a:t>Improve speed</a:t>
            </a:r>
          </a:p>
          <a:p>
            <a:pPr lvl="1"/>
            <a:r>
              <a:rPr lang="en-US" dirty="0" smtClean="0"/>
              <a:t>A slightly different approach, </a:t>
            </a:r>
            <a:r>
              <a:rPr lang="en-US" dirty="0" err="1" smtClean="0"/>
              <a:t>MaxSAT</a:t>
            </a:r>
            <a:r>
              <a:rPr lang="en-US" dirty="0" smtClean="0"/>
              <a:t>, reduces the time and space required.</a:t>
            </a:r>
          </a:p>
          <a:p>
            <a:pPr lvl="1"/>
            <a:r>
              <a:rPr lang="en-US" dirty="0"/>
              <a:t>Structural dominance reduces SAT calls and improves the speed of each </a:t>
            </a:r>
            <a:r>
              <a:rPr lang="en-US" dirty="0" smtClean="0"/>
              <a:t>call</a:t>
            </a:r>
          </a:p>
          <a:p>
            <a:r>
              <a:rPr lang="en-US" dirty="0" smtClean="0"/>
              <a:t>Interpolation significantly reduces space used</a:t>
            </a:r>
          </a:p>
          <a:p>
            <a:r>
              <a:rPr lang="en-US" dirty="0" smtClean="0"/>
              <a:t>All techniques benefit directly from improvements in SAT solver technology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80680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5111318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first heuristic uses multiple passes of vector subsets to reduce the solution space.  Is there any difference between this and iteratively eliminating passing vectors after performing circuit correction?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Any other ways to improve performance?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Is model-free analysis guaranteed to find all faults given sufficient vector coverage?  Insufficient coverage?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Page 12, paragraph 1, how does the data suggest that model-based outperforms model-free?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could this methodology be applied to post-silicon verification and test?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576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Papers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30014" y="1600199"/>
            <a:ext cx="7798676" cy="4821622"/>
          </a:xfrm>
        </p:spPr>
        <p:txBody>
          <a:bodyPr>
            <a:normAutofit/>
          </a:bodyPr>
          <a:lstStyle/>
          <a:p>
            <a:r>
              <a:rPr lang="en-US" sz="1600" dirty="0" smtClean="0"/>
              <a:t>[1] </a:t>
            </a:r>
            <a:r>
              <a:rPr lang="en-US" sz="1600" dirty="0"/>
              <a:t>Smith, A.; </a:t>
            </a:r>
            <a:r>
              <a:rPr lang="en-US" sz="1600" dirty="0" err="1"/>
              <a:t>Veneris</a:t>
            </a:r>
            <a:r>
              <a:rPr lang="en-US" sz="1600" dirty="0"/>
              <a:t>, A.; </a:t>
            </a:r>
            <a:r>
              <a:rPr lang="en-US" sz="1600" dirty="0" err="1"/>
              <a:t>Fahim</a:t>
            </a:r>
            <a:r>
              <a:rPr lang="en-US" sz="1600" dirty="0"/>
              <a:t> Ali, M.; </a:t>
            </a:r>
            <a:r>
              <a:rPr lang="en-US" sz="1600" dirty="0" err="1"/>
              <a:t>Viglas</a:t>
            </a:r>
            <a:r>
              <a:rPr lang="en-US" sz="1600" dirty="0"/>
              <a:t>, A., "</a:t>
            </a:r>
            <a:r>
              <a:rPr lang="en-US" sz="1600" b="1" dirty="0"/>
              <a:t>Fault diagnosis and logic debugging using Boolean </a:t>
            </a:r>
            <a:r>
              <a:rPr lang="en-US" sz="1600" b="1" dirty="0" err="1"/>
              <a:t>satisfiability</a:t>
            </a:r>
            <a:r>
              <a:rPr lang="en-US" sz="1600" dirty="0"/>
              <a:t>," Computer-Aided Design of Integrated Circuits and Systems, IEEE Transactions on , vol.24, no.10, pp.1606,1621, Oct. 2005</a:t>
            </a:r>
            <a:endParaRPr lang="en-US" sz="1600" dirty="0" smtClean="0"/>
          </a:p>
          <a:p>
            <a:r>
              <a:rPr lang="en-US" sz="1600" dirty="0" smtClean="0"/>
              <a:t>[2] </a:t>
            </a:r>
            <a:r>
              <a:rPr lang="en-US" sz="1600" dirty="0" err="1"/>
              <a:t>Safarpour</a:t>
            </a:r>
            <a:r>
              <a:rPr lang="en-US" sz="1600" dirty="0"/>
              <a:t>, S.; </a:t>
            </a:r>
            <a:r>
              <a:rPr lang="en-US" sz="1600" dirty="0" err="1"/>
              <a:t>Mangassarian</a:t>
            </a:r>
            <a:r>
              <a:rPr lang="en-US" sz="1600" dirty="0"/>
              <a:t>, H.; </a:t>
            </a:r>
            <a:r>
              <a:rPr lang="en-US" sz="1600" dirty="0" err="1"/>
              <a:t>Veneris</a:t>
            </a:r>
            <a:r>
              <a:rPr lang="en-US" sz="1600" dirty="0"/>
              <a:t>, A.; </a:t>
            </a:r>
            <a:r>
              <a:rPr lang="en-US" sz="1600" dirty="0" err="1"/>
              <a:t>Liffiton</a:t>
            </a:r>
            <a:r>
              <a:rPr lang="en-US" sz="1600" dirty="0"/>
              <a:t>, Mark H.; </a:t>
            </a:r>
            <a:r>
              <a:rPr lang="en-US" sz="1600" dirty="0" err="1"/>
              <a:t>Sakallah</a:t>
            </a:r>
            <a:r>
              <a:rPr lang="en-US" sz="1600" dirty="0"/>
              <a:t>, K.A., "</a:t>
            </a:r>
            <a:r>
              <a:rPr lang="en-US" sz="1600" b="1" dirty="0"/>
              <a:t>Improved Design Debugging Using Maximum </a:t>
            </a:r>
            <a:r>
              <a:rPr lang="en-US" sz="1600" b="1" dirty="0" err="1"/>
              <a:t>Satisfiability</a:t>
            </a:r>
            <a:r>
              <a:rPr lang="en-US" sz="1600" dirty="0"/>
              <a:t>," Formal Methods in Computer Aided Design, 2007. FMCAD '07 , vol., no., pp.13,19, 11-14 Nov. 2007</a:t>
            </a:r>
            <a:endParaRPr lang="en-US" sz="1600" dirty="0" smtClean="0"/>
          </a:p>
          <a:p>
            <a:r>
              <a:rPr lang="en-US" sz="1600" dirty="0" smtClean="0"/>
              <a:t>[3] </a:t>
            </a:r>
            <a:r>
              <a:rPr lang="en-US" sz="1600" dirty="0" err="1"/>
              <a:t>Keng</a:t>
            </a:r>
            <a:r>
              <a:rPr lang="en-US" sz="1600" dirty="0"/>
              <a:t>, B.; </a:t>
            </a:r>
            <a:r>
              <a:rPr lang="en-US" sz="1600" dirty="0" err="1"/>
              <a:t>Veneris</a:t>
            </a:r>
            <a:r>
              <a:rPr lang="en-US" sz="1600" dirty="0"/>
              <a:t>, A., "</a:t>
            </a:r>
            <a:r>
              <a:rPr lang="en-US" sz="1600" b="1" dirty="0"/>
              <a:t>Scaling VLSI design debugging with interpolation</a:t>
            </a:r>
            <a:r>
              <a:rPr lang="en-US" sz="1600" dirty="0"/>
              <a:t>," Formal Methods in Computer-Aided Design, 2009. FMCAD 2009 , vol., no., pp.144,151, 15-18 Nov. 2009</a:t>
            </a:r>
            <a:endParaRPr lang="en-US" sz="1600" dirty="0" smtClean="0"/>
          </a:p>
          <a:p>
            <a:r>
              <a:rPr lang="en-US" sz="1600" dirty="0" smtClean="0"/>
              <a:t>[4] </a:t>
            </a:r>
            <a:r>
              <a:rPr lang="en-US" sz="1600" dirty="0" err="1"/>
              <a:t>Yibin</a:t>
            </a:r>
            <a:r>
              <a:rPr lang="en-US" sz="1600" dirty="0"/>
              <a:t> Chen; </a:t>
            </a:r>
            <a:r>
              <a:rPr lang="en-US" sz="1600" dirty="0" err="1"/>
              <a:t>Safarpour</a:t>
            </a:r>
            <a:r>
              <a:rPr lang="en-US" sz="1600" dirty="0"/>
              <a:t>, S.; Marques-Silva, J.; </a:t>
            </a:r>
            <a:r>
              <a:rPr lang="en-US" sz="1600" dirty="0" err="1"/>
              <a:t>Veneris</a:t>
            </a:r>
            <a:r>
              <a:rPr lang="en-US" sz="1600" dirty="0"/>
              <a:t>, A., "</a:t>
            </a:r>
            <a:r>
              <a:rPr lang="en-US" sz="1600" b="1" dirty="0"/>
              <a:t>Automated Design Debugging With Maximum </a:t>
            </a:r>
            <a:r>
              <a:rPr lang="en-US" sz="1600" b="1" dirty="0" err="1"/>
              <a:t>Satisfiability</a:t>
            </a:r>
            <a:r>
              <a:rPr lang="en-US" sz="1600" dirty="0"/>
              <a:t>," Computer-Aided Design of Integrated Circuits and Systems, IEEE Transactions on , vol.29, no.11, pp.1804,1817, Nov. 2010</a:t>
            </a:r>
            <a:endParaRPr lang="en-US" sz="1600" dirty="0" smtClean="0"/>
          </a:p>
          <a:p>
            <a:r>
              <a:rPr lang="en-US" sz="1600" dirty="0" smtClean="0"/>
              <a:t>[5] </a:t>
            </a:r>
            <a:r>
              <a:rPr lang="en-US" sz="1600" dirty="0" err="1"/>
              <a:t>Mangassarian</a:t>
            </a:r>
            <a:r>
              <a:rPr lang="en-US" sz="1600" dirty="0"/>
              <a:t>, H.; </a:t>
            </a:r>
            <a:r>
              <a:rPr lang="en-US" sz="1600" dirty="0" err="1"/>
              <a:t>Bao</a:t>
            </a:r>
            <a:r>
              <a:rPr lang="en-US" sz="1600" dirty="0"/>
              <a:t> Le; </a:t>
            </a:r>
            <a:r>
              <a:rPr lang="en-US" sz="1600" dirty="0" err="1"/>
              <a:t>Veneris</a:t>
            </a:r>
            <a:r>
              <a:rPr lang="en-US" sz="1600" dirty="0"/>
              <a:t>, A., "</a:t>
            </a:r>
            <a:r>
              <a:rPr lang="en-US" sz="1600" b="1" dirty="0"/>
              <a:t>Debugging RTL Using Structural Dominance</a:t>
            </a:r>
            <a:r>
              <a:rPr lang="en-US" sz="1600" dirty="0"/>
              <a:t>," Computer-Aided Design of Integrated Circuits and Systems, IEEE Transactions on , vol.33, no.1, pp.153,166, Jan. 2014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C037FA-BCBC-49B3-86A4-1FB658F4CA97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85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Paper Map (e.g.)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Content Placeholder 5"/>
          <p:cNvSpPr>
            <a:spLocks noGrp="1"/>
          </p:cNvSpPr>
          <p:nvPr>
            <p:ph idx="1"/>
          </p:nvPr>
        </p:nvSpPr>
        <p:spPr>
          <a:xfrm>
            <a:off x="1030014" y="1600199"/>
            <a:ext cx="7798676" cy="1723914"/>
          </a:xfrm>
        </p:spPr>
        <p:txBody>
          <a:bodyPr>
            <a:normAutofit/>
          </a:bodyPr>
          <a:lstStyle/>
          <a:p>
            <a:r>
              <a:rPr lang="en-US" sz="1600" dirty="0" smtClean="0"/>
              <a:t>[1] </a:t>
            </a:r>
            <a:r>
              <a:rPr lang="en-US" sz="1600" dirty="0"/>
              <a:t>Smith, A</a:t>
            </a:r>
            <a:r>
              <a:rPr lang="en-US" sz="1600" dirty="0" smtClean="0"/>
              <a:t>.; …"</a:t>
            </a:r>
            <a:r>
              <a:rPr lang="en-US" sz="1600" b="1" dirty="0"/>
              <a:t>Fault diagnosis and logic debugging using </a:t>
            </a:r>
            <a:r>
              <a:rPr lang="en-US" sz="1600" b="1" dirty="0" smtClean="0"/>
              <a:t>Boolean …</a:t>
            </a:r>
            <a:r>
              <a:rPr lang="en-US" sz="1600" dirty="0" smtClean="0"/>
              <a:t>," TCAD’05.</a:t>
            </a:r>
            <a:endParaRPr lang="en-US" sz="1600" dirty="0" smtClean="0"/>
          </a:p>
          <a:p>
            <a:r>
              <a:rPr lang="en-US" sz="1600" dirty="0" smtClean="0"/>
              <a:t>[2] </a:t>
            </a:r>
            <a:r>
              <a:rPr lang="en-US" sz="1600" dirty="0" err="1"/>
              <a:t>Safarpour</a:t>
            </a:r>
            <a:r>
              <a:rPr lang="en-US" sz="1600" dirty="0"/>
              <a:t>, S.; </a:t>
            </a:r>
            <a:r>
              <a:rPr lang="en-US" sz="1600" dirty="0" smtClean="0"/>
              <a:t>…"</a:t>
            </a:r>
            <a:r>
              <a:rPr lang="en-US" sz="1600" b="1" dirty="0"/>
              <a:t>Improved Design Debugging Using Maximum </a:t>
            </a:r>
            <a:r>
              <a:rPr lang="en-US" sz="1600" b="1" dirty="0" smtClean="0"/>
              <a:t>…</a:t>
            </a:r>
            <a:r>
              <a:rPr lang="en-US" sz="1600" dirty="0" smtClean="0"/>
              <a:t>," FMCAD'07.</a:t>
            </a:r>
            <a:endParaRPr lang="en-US" sz="1600" dirty="0" smtClean="0"/>
          </a:p>
          <a:p>
            <a:r>
              <a:rPr lang="en-US" sz="1600" dirty="0" smtClean="0"/>
              <a:t>[3] </a:t>
            </a:r>
            <a:r>
              <a:rPr lang="en-US" sz="1600" dirty="0" err="1"/>
              <a:t>Keng</a:t>
            </a:r>
            <a:r>
              <a:rPr lang="en-US" sz="1600" dirty="0"/>
              <a:t>, B.; </a:t>
            </a:r>
            <a:r>
              <a:rPr lang="en-US" sz="1600" dirty="0" smtClean="0"/>
              <a:t>…"</a:t>
            </a:r>
            <a:r>
              <a:rPr lang="en-US" sz="1600" b="1" dirty="0"/>
              <a:t>Scaling VLSI design debugging with interpolation</a:t>
            </a:r>
            <a:r>
              <a:rPr lang="en-US" sz="1600" dirty="0"/>
              <a:t>," </a:t>
            </a:r>
            <a:r>
              <a:rPr lang="en-US" sz="1600" dirty="0" smtClean="0"/>
              <a:t>FMCAD’09.</a:t>
            </a:r>
            <a:endParaRPr lang="en-US" sz="1600" dirty="0" smtClean="0"/>
          </a:p>
          <a:p>
            <a:r>
              <a:rPr lang="en-US" sz="1600" dirty="0" smtClean="0"/>
              <a:t>[4] </a:t>
            </a:r>
            <a:r>
              <a:rPr lang="en-US" sz="1600" dirty="0" err="1"/>
              <a:t>Yibin</a:t>
            </a:r>
            <a:r>
              <a:rPr lang="en-US" sz="1600" dirty="0"/>
              <a:t> Chen; </a:t>
            </a:r>
            <a:r>
              <a:rPr lang="en-US" sz="1600" dirty="0" smtClean="0"/>
              <a:t>…"</a:t>
            </a:r>
            <a:r>
              <a:rPr lang="en-US" sz="1600" b="1" dirty="0"/>
              <a:t>Automated Design Debugging With Maximum </a:t>
            </a:r>
            <a:r>
              <a:rPr lang="en-US" sz="1600" b="1" dirty="0" smtClean="0"/>
              <a:t>…</a:t>
            </a:r>
            <a:r>
              <a:rPr lang="en-US" sz="1600" dirty="0" smtClean="0"/>
              <a:t>," TCAD’10.</a:t>
            </a:r>
            <a:endParaRPr lang="en-US" sz="1600" dirty="0" smtClean="0"/>
          </a:p>
          <a:p>
            <a:r>
              <a:rPr lang="en-US" sz="1600" dirty="0" smtClean="0"/>
              <a:t>[5</a:t>
            </a:r>
            <a:r>
              <a:rPr lang="en-US" sz="1600" dirty="0"/>
              <a:t>] </a:t>
            </a:r>
            <a:r>
              <a:rPr lang="en-US" sz="1600" dirty="0" err="1"/>
              <a:t>Mangassarian</a:t>
            </a:r>
            <a:r>
              <a:rPr lang="en-US" sz="1600" dirty="0"/>
              <a:t>, H.; </a:t>
            </a:r>
            <a:r>
              <a:rPr lang="en-US" sz="1600" dirty="0" smtClean="0"/>
              <a:t>…"</a:t>
            </a:r>
            <a:r>
              <a:rPr lang="en-US" sz="1600" b="1" dirty="0" smtClean="0"/>
              <a:t>Debugging </a:t>
            </a:r>
            <a:r>
              <a:rPr lang="en-US" sz="1600" b="1" dirty="0"/>
              <a:t>RTL Using Structural Dominance</a:t>
            </a:r>
            <a:r>
              <a:rPr lang="en-US" sz="1600" dirty="0" smtClean="0"/>
              <a:t>,“ TCAD’14.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1839553" y="5873681"/>
            <a:ext cx="5776857" cy="64633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[1] First paper on topic of using SAT for automated debugging.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39553" y="4347888"/>
            <a:ext cx="2270808" cy="92333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[2] </a:t>
            </a:r>
            <a:r>
              <a:rPr lang="en-US" dirty="0" err="1" smtClean="0"/>
              <a:t>MaxSAT</a:t>
            </a:r>
            <a:r>
              <a:rPr lang="en-US" dirty="0" smtClean="0"/>
              <a:t> based </a:t>
            </a:r>
            <a:r>
              <a:rPr lang="en-US" dirty="0" smtClean="0"/>
              <a:t>d</a:t>
            </a:r>
            <a:r>
              <a:rPr lang="en-US" dirty="0" smtClean="0"/>
              <a:t>ebugging improves performance vs SAT.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839554" y="3338462"/>
            <a:ext cx="3065930" cy="64633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[4] Additional optimizations to </a:t>
            </a:r>
            <a:r>
              <a:rPr lang="en-US" dirty="0" err="1" smtClean="0"/>
              <a:t>MaxSAT</a:t>
            </a:r>
            <a:r>
              <a:rPr lang="en-US" dirty="0" smtClean="0"/>
              <a:t> debugging algorithm.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343440" y="4624887"/>
            <a:ext cx="3353500" cy="64633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[3</a:t>
            </a:r>
            <a:r>
              <a:rPr lang="en-US" dirty="0" smtClean="0"/>
              <a:t>] Partition circuit into smaller sub-circuits to reduce complexity.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2463497" y="5271252"/>
            <a:ext cx="0" cy="591670"/>
          </a:xfrm>
          <a:custGeom>
            <a:avLst/>
            <a:gdLst>
              <a:gd name="connsiteX0" fmla="*/ 0 w 0"/>
              <a:gd name="connsiteY0" fmla="*/ 591670 h 591670"/>
              <a:gd name="connsiteX1" fmla="*/ 0 w 0"/>
              <a:gd name="connsiteY1" fmla="*/ 0 h 591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591670">
                <a:moveTo>
                  <a:pt x="0" y="591670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 10"/>
          <p:cNvSpPr/>
          <p:nvPr/>
        </p:nvSpPr>
        <p:spPr>
          <a:xfrm>
            <a:off x="2452740" y="3980334"/>
            <a:ext cx="0" cy="376518"/>
          </a:xfrm>
          <a:custGeom>
            <a:avLst/>
            <a:gdLst>
              <a:gd name="connsiteX0" fmla="*/ 0 w 0"/>
              <a:gd name="connsiteY0" fmla="*/ 376518 h 376518"/>
              <a:gd name="connsiteX1" fmla="*/ 0 w 0"/>
              <a:gd name="connsiteY1" fmla="*/ 0 h 376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376518">
                <a:moveTo>
                  <a:pt x="0" y="376518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 rot="5400000">
            <a:off x="4185162" y="4845495"/>
            <a:ext cx="83477" cy="233080"/>
          </a:xfrm>
          <a:custGeom>
            <a:avLst/>
            <a:gdLst>
              <a:gd name="connsiteX0" fmla="*/ 0 w 0"/>
              <a:gd name="connsiteY0" fmla="*/ 591670 h 591670"/>
              <a:gd name="connsiteX1" fmla="*/ 0 w 0"/>
              <a:gd name="connsiteY1" fmla="*/ 0 h 591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591670">
                <a:moveTo>
                  <a:pt x="0" y="591670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517286" y="5305477"/>
            <a:ext cx="14687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Slightly different algorithm</a:t>
            </a:r>
            <a:endParaRPr lang="en-US" sz="14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5492773" y="5316202"/>
            <a:ext cx="26562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Practical applications necessitate lower resource footprint </a:t>
            </a:r>
            <a:endParaRPr lang="en-US" sz="14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2517285" y="4010054"/>
            <a:ext cx="25280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[4] </a:t>
            </a:r>
            <a:r>
              <a:rPr lang="en-US" sz="1400" i="1" dirty="0" smtClean="0"/>
              <a:t>builds on [</a:t>
            </a:r>
            <a:r>
              <a:rPr lang="en-US" sz="1400" i="1" dirty="0" smtClean="0"/>
              <a:t>2</a:t>
            </a:r>
            <a:r>
              <a:rPr lang="en-US" sz="1400" i="1" dirty="0"/>
              <a:t>]</a:t>
            </a:r>
            <a:endParaRPr lang="en-US" sz="140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5620870" y="3328168"/>
            <a:ext cx="3065930" cy="64633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[5] Most recent work on optimization of SAT debugging.</a:t>
            </a:r>
            <a:endParaRPr lang="en-US" dirty="0"/>
          </a:p>
        </p:txBody>
      </p:sp>
      <p:sp>
        <p:nvSpPr>
          <p:cNvPr id="17" name="Freeform 16"/>
          <p:cNvSpPr/>
          <p:nvPr/>
        </p:nvSpPr>
        <p:spPr>
          <a:xfrm>
            <a:off x="5403486" y="5271218"/>
            <a:ext cx="0" cy="591670"/>
          </a:xfrm>
          <a:custGeom>
            <a:avLst/>
            <a:gdLst>
              <a:gd name="connsiteX0" fmla="*/ 0 w 0"/>
              <a:gd name="connsiteY0" fmla="*/ 591670 h 591670"/>
              <a:gd name="connsiteX1" fmla="*/ 0 w 0"/>
              <a:gd name="connsiteY1" fmla="*/ 0 h 591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591670">
                <a:moveTo>
                  <a:pt x="0" y="591670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Freeform 18"/>
          <p:cNvSpPr/>
          <p:nvPr/>
        </p:nvSpPr>
        <p:spPr>
          <a:xfrm flipH="1">
            <a:off x="6621206" y="3974499"/>
            <a:ext cx="45719" cy="627225"/>
          </a:xfrm>
          <a:custGeom>
            <a:avLst/>
            <a:gdLst>
              <a:gd name="connsiteX0" fmla="*/ 0 w 0"/>
              <a:gd name="connsiteY0" fmla="*/ 591670 h 591670"/>
              <a:gd name="connsiteX1" fmla="*/ 0 w 0"/>
              <a:gd name="connsiteY1" fmla="*/ 0 h 591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591670">
                <a:moveTo>
                  <a:pt x="0" y="591670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4" name="Curved Connector 23"/>
          <p:cNvCxnSpPr>
            <a:stCxn id="6" idx="3"/>
          </p:cNvCxnSpPr>
          <p:nvPr/>
        </p:nvCxnSpPr>
        <p:spPr>
          <a:xfrm flipV="1">
            <a:off x="7616410" y="3974499"/>
            <a:ext cx="841790" cy="2222348"/>
          </a:xfrm>
          <a:prstGeom prst="curvedConnector2">
            <a:avLst/>
          </a:prstGeom>
          <a:ln w="28575">
            <a:solidFill>
              <a:srgbClr val="0F02B6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492773" y="4038122"/>
            <a:ext cx="12724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Use structural dominance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3866497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4155133" y="31824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Requirements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155133" y="94577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Specification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155133" y="157330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Architecture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155133" y="2200834"/>
            <a:ext cx="1228165" cy="4572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Logic / Circuits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155133" y="2828364"/>
            <a:ext cx="1228165" cy="4572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Physical Design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155133" y="345589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Fabrication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155133" y="408342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Manufacturing Test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155133" y="471095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Packaging Test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155133" y="533848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PCB Test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4155133" y="5966011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System Test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5777745" y="1573303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PCB Architecture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5777745" y="2200833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PCB Circuits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5777745" y="2828363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PCB Physical Design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5777745" y="345589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PCB Fabrication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4751290" y="766481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4751290" y="140297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4751290" y="203050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4751290" y="2666997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4769215" y="3285563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4769215" y="3922056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4769215" y="454062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4769215" y="5177117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4769215" y="5795681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6346998" y="203050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6346998" y="265803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6346998" y="3294527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5342965" y="3922058"/>
            <a:ext cx="1039905" cy="1416423"/>
          </a:xfrm>
          <a:custGeom>
            <a:avLst/>
            <a:gdLst>
              <a:gd name="connsiteX0" fmla="*/ 1039905 w 1039905"/>
              <a:gd name="connsiteY0" fmla="*/ 0 h 1416423"/>
              <a:gd name="connsiteX1" fmla="*/ 1039905 w 1039905"/>
              <a:gd name="connsiteY1" fmla="*/ 824753 h 1416423"/>
              <a:gd name="connsiteX2" fmla="*/ 0 w 1039905"/>
              <a:gd name="connsiteY2" fmla="*/ 1416423 h 1416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39905" h="1416423">
                <a:moveTo>
                  <a:pt x="1039905" y="0"/>
                </a:moveTo>
                <a:lnTo>
                  <a:pt x="1039905" y="824753"/>
                </a:lnTo>
                <a:lnTo>
                  <a:pt x="0" y="1416423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35"/>
          <p:cNvSpPr/>
          <p:nvPr/>
        </p:nvSpPr>
        <p:spPr>
          <a:xfrm>
            <a:off x="4034117" y="1488139"/>
            <a:ext cx="3065929" cy="2519082"/>
          </a:xfrm>
          <a:prstGeom prst="roundRect">
            <a:avLst>
              <a:gd name="adj" fmla="val 8482"/>
            </a:avLst>
          </a:pr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Rounded Rectangle 36"/>
          <p:cNvSpPr/>
          <p:nvPr/>
        </p:nvSpPr>
        <p:spPr>
          <a:xfrm>
            <a:off x="7100046" y="1851207"/>
            <a:ext cx="1689868" cy="4572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F02B6"/>
                </a:solidFill>
              </a:rPr>
              <a:t>Design and Test Development</a:t>
            </a:r>
            <a:endParaRPr lang="en-US" sz="1600" dirty="0">
              <a:solidFill>
                <a:srgbClr val="0F02B6"/>
              </a:solidFill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2098315" y="309281"/>
            <a:ext cx="1050919" cy="4572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F02B6"/>
                </a:solidFill>
              </a:rPr>
              <a:t>Customer</a:t>
            </a:r>
            <a:endParaRPr lang="en-US" sz="1600" dirty="0">
              <a:solidFill>
                <a:srgbClr val="0F02B6"/>
              </a:solidFill>
            </a:endParaRPr>
          </a:p>
        </p:txBody>
      </p:sp>
      <p:sp>
        <p:nvSpPr>
          <p:cNvPr id="39" name="Freeform 38"/>
          <p:cNvSpPr/>
          <p:nvPr/>
        </p:nvSpPr>
        <p:spPr>
          <a:xfrm>
            <a:off x="3048000" y="103093"/>
            <a:ext cx="1712259" cy="277906"/>
          </a:xfrm>
          <a:custGeom>
            <a:avLst/>
            <a:gdLst>
              <a:gd name="connsiteX0" fmla="*/ 0 w 1712259"/>
              <a:gd name="connsiteY0" fmla="*/ 277906 h 277906"/>
              <a:gd name="connsiteX1" fmla="*/ 860612 w 1712259"/>
              <a:gd name="connsiteY1" fmla="*/ 0 h 277906"/>
              <a:gd name="connsiteX2" fmla="*/ 1559859 w 1712259"/>
              <a:gd name="connsiteY2" fmla="*/ 0 h 277906"/>
              <a:gd name="connsiteX3" fmla="*/ 1712259 w 1712259"/>
              <a:gd name="connsiteY3" fmla="*/ 0 h 277906"/>
              <a:gd name="connsiteX4" fmla="*/ 1712259 w 1712259"/>
              <a:gd name="connsiteY4" fmla="*/ 215153 h 277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12259" h="277906">
                <a:moveTo>
                  <a:pt x="0" y="277906"/>
                </a:moveTo>
                <a:lnTo>
                  <a:pt x="860612" y="0"/>
                </a:lnTo>
                <a:lnTo>
                  <a:pt x="1559859" y="0"/>
                </a:lnTo>
                <a:lnTo>
                  <a:pt x="1712259" y="0"/>
                </a:lnTo>
                <a:lnTo>
                  <a:pt x="1712259" y="215153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2528047" y="784411"/>
            <a:ext cx="2214282" cy="5853953"/>
          </a:xfrm>
          <a:custGeom>
            <a:avLst/>
            <a:gdLst>
              <a:gd name="connsiteX0" fmla="*/ 2214282 w 2214282"/>
              <a:gd name="connsiteY0" fmla="*/ 5638800 h 5853953"/>
              <a:gd name="connsiteX1" fmla="*/ 2214282 w 2214282"/>
              <a:gd name="connsiteY1" fmla="*/ 5853953 h 5853953"/>
              <a:gd name="connsiteX2" fmla="*/ 0 w 2214282"/>
              <a:gd name="connsiteY2" fmla="*/ 5853953 h 5853953"/>
              <a:gd name="connsiteX3" fmla="*/ 0 w 2214282"/>
              <a:gd name="connsiteY3" fmla="*/ 0 h 5853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4282" h="5853953">
                <a:moveTo>
                  <a:pt x="2214282" y="5638800"/>
                </a:moveTo>
                <a:lnTo>
                  <a:pt x="2214282" y="5853953"/>
                </a:lnTo>
                <a:lnTo>
                  <a:pt x="0" y="5853953"/>
                </a:lnTo>
                <a:lnTo>
                  <a:pt x="0" y="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3065929" y="596152"/>
            <a:ext cx="1066800" cy="134937"/>
          </a:xfrm>
          <a:custGeom>
            <a:avLst/>
            <a:gdLst>
              <a:gd name="connsiteX0" fmla="*/ 1066800 w 1066800"/>
              <a:gd name="connsiteY0" fmla="*/ 0 h 134937"/>
              <a:gd name="connsiteX1" fmla="*/ 493059 w 1066800"/>
              <a:gd name="connsiteY1" fmla="*/ 134470 h 134937"/>
              <a:gd name="connsiteX2" fmla="*/ 0 w 1066800"/>
              <a:gd name="connsiteY2" fmla="*/ 35859 h 134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6800" h="134937">
                <a:moveTo>
                  <a:pt x="1066800" y="0"/>
                </a:moveTo>
                <a:cubicBezTo>
                  <a:pt x="868829" y="64247"/>
                  <a:pt x="670859" y="128494"/>
                  <a:pt x="493059" y="134470"/>
                </a:cubicBezTo>
                <a:cubicBezTo>
                  <a:pt x="315259" y="140447"/>
                  <a:pt x="157629" y="88153"/>
                  <a:pt x="0" y="35859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41"/>
          <p:cNvSpPr/>
          <p:nvPr/>
        </p:nvSpPr>
        <p:spPr>
          <a:xfrm>
            <a:off x="3904129" y="721658"/>
            <a:ext cx="228600" cy="450710"/>
          </a:xfrm>
          <a:custGeom>
            <a:avLst/>
            <a:gdLst>
              <a:gd name="connsiteX0" fmla="*/ 645654 w 645654"/>
              <a:gd name="connsiteY0" fmla="*/ 439270 h 450710"/>
              <a:gd name="connsiteX1" fmla="*/ 195 w 645654"/>
              <a:gd name="connsiteY1" fmla="*/ 394447 h 450710"/>
              <a:gd name="connsiteX2" fmla="*/ 591866 w 645654"/>
              <a:gd name="connsiteY2" fmla="*/ 0 h 450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5654" h="450710">
                <a:moveTo>
                  <a:pt x="645654" y="439270"/>
                </a:moveTo>
                <a:cubicBezTo>
                  <a:pt x="327407" y="453464"/>
                  <a:pt x="9160" y="467659"/>
                  <a:pt x="195" y="394447"/>
                </a:cubicBezTo>
                <a:cubicBezTo>
                  <a:pt x="-8770" y="321235"/>
                  <a:pt x="291548" y="160617"/>
                  <a:pt x="591866" y="0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ed Rectangle 42"/>
          <p:cNvSpPr/>
          <p:nvPr/>
        </p:nvSpPr>
        <p:spPr>
          <a:xfrm>
            <a:off x="3083858" y="432544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F02B6"/>
                </a:solidFill>
              </a:rPr>
              <a:t>Validate</a:t>
            </a:r>
            <a:endParaRPr lang="en-US" sz="1200" i="1" dirty="0">
              <a:solidFill>
                <a:srgbClr val="0F02B6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3070411" y="856124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F02B6"/>
                </a:solidFill>
              </a:rPr>
              <a:t>Verify</a:t>
            </a:r>
            <a:endParaRPr lang="en-US" sz="1200" i="1" dirty="0">
              <a:solidFill>
                <a:srgbClr val="0F02B6"/>
              </a:solidFill>
            </a:endParaRPr>
          </a:p>
        </p:txBody>
      </p:sp>
      <p:sp>
        <p:nvSpPr>
          <p:cNvPr id="45" name="Freeform 44"/>
          <p:cNvSpPr/>
          <p:nvPr/>
        </p:nvSpPr>
        <p:spPr>
          <a:xfrm>
            <a:off x="3737465" y="1304364"/>
            <a:ext cx="377335" cy="1541929"/>
          </a:xfrm>
          <a:custGeom>
            <a:avLst/>
            <a:gdLst>
              <a:gd name="connsiteX0" fmla="*/ 296653 w 377335"/>
              <a:gd name="connsiteY0" fmla="*/ 1541929 h 1541929"/>
              <a:gd name="connsiteX1" fmla="*/ 817 w 377335"/>
              <a:gd name="connsiteY1" fmla="*/ 717176 h 1541929"/>
              <a:gd name="connsiteX2" fmla="*/ 377335 w 377335"/>
              <a:gd name="connsiteY2" fmla="*/ 0 h 1541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7335" h="1541929">
                <a:moveTo>
                  <a:pt x="296653" y="1541929"/>
                </a:moveTo>
                <a:cubicBezTo>
                  <a:pt x="142011" y="1258046"/>
                  <a:pt x="-12630" y="974164"/>
                  <a:pt x="817" y="717176"/>
                </a:cubicBezTo>
                <a:cubicBezTo>
                  <a:pt x="14264" y="460188"/>
                  <a:pt x="195799" y="230094"/>
                  <a:pt x="377335" y="0"/>
                </a:cubicBezTo>
              </a:path>
            </a:pathLst>
          </a:custGeom>
          <a:noFill/>
          <a:ln w="28575">
            <a:solidFill>
              <a:srgbClr val="FF0000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2706523" y="1958785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F02B6"/>
                </a:solidFill>
              </a:rPr>
              <a:t>Verify</a:t>
            </a:r>
            <a:endParaRPr lang="en-US" sz="1200" i="1" dirty="0">
              <a:solidFill>
                <a:srgbClr val="0F02B6"/>
              </a:solidFill>
            </a:endParaRPr>
          </a:p>
        </p:txBody>
      </p:sp>
      <p:sp>
        <p:nvSpPr>
          <p:cNvPr id="47" name="Freeform 46"/>
          <p:cNvSpPr/>
          <p:nvPr/>
        </p:nvSpPr>
        <p:spPr>
          <a:xfrm>
            <a:off x="3540571" y="1259540"/>
            <a:ext cx="601123" cy="3101788"/>
          </a:xfrm>
          <a:custGeom>
            <a:avLst/>
            <a:gdLst>
              <a:gd name="connsiteX0" fmla="*/ 601123 w 601123"/>
              <a:gd name="connsiteY0" fmla="*/ 3101788 h 3101788"/>
              <a:gd name="connsiteX1" fmla="*/ 488 w 601123"/>
              <a:gd name="connsiteY1" fmla="*/ 1075765 h 3101788"/>
              <a:gd name="connsiteX2" fmla="*/ 520441 w 601123"/>
              <a:gd name="connsiteY2" fmla="*/ 0 h 3101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1123" h="3101788">
                <a:moveTo>
                  <a:pt x="601123" y="3101788"/>
                </a:moveTo>
                <a:cubicBezTo>
                  <a:pt x="307529" y="2347259"/>
                  <a:pt x="13935" y="1592730"/>
                  <a:pt x="488" y="1075765"/>
                </a:cubicBezTo>
                <a:cubicBezTo>
                  <a:pt x="-12959" y="558800"/>
                  <a:pt x="253741" y="279400"/>
                  <a:pt x="520441" y="0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47"/>
          <p:cNvSpPr/>
          <p:nvPr/>
        </p:nvSpPr>
        <p:spPr>
          <a:xfrm>
            <a:off x="3549350" y="3160058"/>
            <a:ext cx="547520" cy="1129553"/>
          </a:xfrm>
          <a:custGeom>
            <a:avLst/>
            <a:gdLst>
              <a:gd name="connsiteX0" fmla="*/ 547520 w 547520"/>
              <a:gd name="connsiteY0" fmla="*/ 1129553 h 1129553"/>
              <a:gd name="connsiteX1" fmla="*/ 673 w 547520"/>
              <a:gd name="connsiteY1" fmla="*/ 484094 h 1129553"/>
              <a:gd name="connsiteX2" fmla="*/ 457873 w 547520"/>
              <a:gd name="connsiteY2" fmla="*/ 0 h 1129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7520" h="1129553">
                <a:moveTo>
                  <a:pt x="547520" y="1129553"/>
                </a:moveTo>
                <a:cubicBezTo>
                  <a:pt x="281567" y="900953"/>
                  <a:pt x="15614" y="672353"/>
                  <a:pt x="673" y="484094"/>
                </a:cubicBezTo>
                <a:cubicBezTo>
                  <a:pt x="-14268" y="295835"/>
                  <a:pt x="221802" y="147917"/>
                  <a:pt x="457873" y="0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ounded Rectangle 48"/>
          <p:cNvSpPr/>
          <p:nvPr/>
        </p:nvSpPr>
        <p:spPr>
          <a:xfrm>
            <a:off x="2706523" y="3451409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F02B6"/>
                </a:solidFill>
              </a:rPr>
              <a:t>Test</a:t>
            </a:r>
            <a:endParaRPr lang="en-US" sz="1200" i="1" dirty="0">
              <a:solidFill>
                <a:srgbClr val="0F02B6"/>
              </a:solidFill>
            </a:endParaRPr>
          </a:p>
        </p:txBody>
      </p:sp>
      <p:sp>
        <p:nvSpPr>
          <p:cNvPr id="50" name="Freeform 49"/>
          <p:cNvSpPr/>
          <p:nvPr/>
        </p:nvSpPr>
        <p:spPr>
          <a:xfrm>
            <a:off x="3505694" y="3608293"/>
            <a:ext cx="644965" cy="1389529"/>
          </a:xfrm>
          <a:custGeom>
            <a:avLst/>
            <a:gdLst>
              <a:gd name="connsiteX0" fmla="*/ 644965 w 644965"/>
              <a:gd name="connsiteY0" fmla="*/ 1389529 h 1389529"/>
              <a:gd name="connsiteX1" fmla="*/ 62259 w 644965"/>
              <a:gd name="connsiteY1" fmla="*/ 582706 h 1389529"/>
              <a:gd name="connsiteX2" fmla="*/ 44329 w 644965"/>
              <a:gd name="connsiteY2" fmla="*/ 0 h 1389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4965" h="1389529">
                <a:moveTo>
                  <a:pt x="644965" y="1389529"/>
                </a:moveTo>
                <a:cubicBezTo>
                  <a:pt x="403665" y="1101911"/>
                  <a:pt x="162365" y="814294"/>
                  <a:pt x="62259" y="582706"/>
                </a:cubicBezTo>
                <a:cubicBezTo>
                  <a:pt x="-37847" y="351118"/>
                  <a:pt x="3241" y="175559"/>
                  <a:pt x="44329" y="0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51"/>
          <p:cNvSpPr/>
          <p:nvPr/>
        </p:nvSpPr>
        <p:spPr>
          <a:xfrm>
            <a:off x="5378823" y="2774575"/>
            <a:ext cx="1997495" cy="2868706"/>
          </a:xfrm>
          <a:custGeom>
            <a:avLst/>
            <a:gdLst>
              <a:gd name="connsiteX0" fmla="*/ 0 w 1997495"/>
              <a:gd name="connsiteY0" fmla="*/ 2868706 h 2868706"/>
              <a:gd name="connsiteX1" fmla="*/ 1846730 w 1997495"/>
              <a:gd name="connsiteY1" fmla="*/ 1819836 h 2868706"/>
              <a:gd name="connsiteX2" fmla="*/ 1757083 w 1997495"/>
              <a:gd name="connsiteY2" fmla="*/ 0 h 2868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97495" h="2868706">
                <a:moveTo>
                  <a:pt x="0" y="2868706"/>
                </a:moveTo>
                <a:cubicBezTo>
                  <a:pt x="776941" y="2583330"/>
                  <a:pt x="1553883" y="2297954"/>
                  <a:pt x="1846730" y="1819836"/>
                </a:cubicBezTo>
                <a:cubicBezTo>
                  <a:pt x="2139577" y="1341718"/>
                  <a:pt x="1948330" y="670859"/>
                  <a:pt x="1757083" y="0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ounded Rectangle 52"/>
          <p:cNvSpPr/>
          <p:nvPr/>
        </p:nvSpPr>
        <p:spPr>
          <a:xfrm>
            <a:off x="6584575" y="4361328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F02B6"/>
                </a:solidFill>
              </a:rPr>
              <a:t>Test</a:t>
            </a:r>
            <a:endParaRPr lang="en-US" sz="1200" i="1" dirty="0">
              <a:solidFill>
                <a:srgbClr val="0F02B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433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Glossary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/>
              <a:t>Model-free: No fault model is used.  Does not restrict the failure modes of a circuit.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Model-based: Assumes a fault model.  Reduces SAT search space at the expense of </a:t>
            </a:r>
            <a:endParaRPr lang="en-US" dirty="0" smtClean="0"/>
          </a:p>
          <a:p>
            <a:r>
              <a:rPr lang="en-US" dirty="0" smtClean="0"/>
              <a:t>Structural Dominator: Any line </a:t>
            </a:r>
            <a:r>
              <a:rPr lang="en-US" i="1" dirty="0" smtClean="0"/>
              <a:t>a</a:t>
            </a:r>
            <a:r>
              <a:rPr lang="en-US" dirty="0" smtClean="0"/>
              <a:t> where all paths from some other line </a:t>
            </a:r>
            <a:r>
              <a:rPr lang="en-US" i="1" dirty="0" smtClean="0"/>
              <a:t>a’</a:t>
            </a:r>
            <a:r>
              <a:rPr lang="en-US" dirty="0" smtClean="0"/>
              <a:t> to a primary output must pass through </a:t>
            </a:r>
            <a:r>
              <a:rPr lang="en-US" i="1" dirty="0" smtClean="0"/>
              <a:t>a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CNF: Conjunctive normal form.  Similar to product-of-sums representation.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5639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Functional Verification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BEFORE</a:t>
            </a:r>
            <a:r>
              <a:rPr lang="en-US" dirty="0" smtClean="0"/>
              <a:t> </a:t>
            </a:r>
            <a:r>
              <a:rPr lang="en-US" dirty="0"/>
              <a:t>fabrication, </a:t>
            </a:r>
            <a:r>
              <a:rPr lang="en-US" dirty="0" smtClean="0"/>
              <a:t>be </a:t>
            </a:r>
            <a:r>
              <a:rPr lang="en-US" dirty="0"/>
              <a:t>sure you </a:t>
            </a:r>
            <a:r>
              <a:rPr lang="en-US" dirty="0" smtClean="0"/>
              <a:t>design </a:t>
            </a:r>
            <a:r>
              <a:rPr lang="en-US" dirty="0"/>
              <a:t>it right</a:t>
            </a:r>
          </a:p>
          <a:p>
            <a:pPr lvl="1"/>
            <a:r>
              <a:rPr lang="en-US" dirty="0" smtClean="0"/>
              <a:t>Catch bugs early to prevent expensive </a:t>
            </a:r>
            <a:r>
              <a:rPr lang="en-US" dirty="0" err="1" smtClean="0"/>
              <a:t>refabrication</a:t>
            </a:r>
            <a:endParaRPr lang="en-US" dirty="0" smtClean="0"/>
          </a:p>
          <a:p>
            <a:pPr lvl="1"/>
            <a:r>
              <a:rPr lang="en-US" dirty="0" smtClean="0"/>
              <a:t>Rewriting code much cheaper than </a:t>
            </a:r>
            <a:r>
              <a:rPr lang="en-US" dirty="0" err="1" smtClean="0"/>
              <a:t>respinning</a:t>
            </a:r>
            <a:r>
              <a:rPr lang="en-US" dirty="0" smtClean="0"/>
              <a:t> a chip</a:t>
            </a:r>
          </a:p>
          <a:p>
            <a:r>
              <a:rPr lang="en-US" dirty="0" smtClean="0"/>
              <a:t>Work mostly done in software (mayb</a:t>
            </a:r>
            <a:r>
              <a:rPr lang="en-US" dirty="0" smtClean="0"/>
              <a:t>e acceleration, FPGA, etc.)</a:t>
            </a:r>
          </a:p>
          <a:p>
            <a:pPr lvl="1"/>
            <a:r>
              <a:rPr lang="en-US" dirty="0" smtClean="0"/>
              <a:t>Can use advanced algorithms for automating verification and debug</a:t>
            </a:r>
          </a:p>
          <a:p>
            <a:pPr lvl="1"/>
            <a:r>
              <a:rPr lang="en-US" dirty="0" smtClean="0"/>
              <a:t>Circuit transformations and representations</a:t>
            </a:r>
          </a:p>
          <a:p>
            <a:r>
              <a:rPr lang="en-US" dirty="0" smtClean="0"/>
              <a:t>Process</a:t>
            </a:r>
          </a:p>
          <a:p>
            <a:pPr lvl="1"/>
            <a:r>
              <a:rPr lang="en-US" dirty="0" smtClean="0"/>
              <a:t>Verification -&gt; Errors</a:t>
            </a:r>
          </a:p>
          <a:p>
            <a:pPr lvl="1"/>
            <a:r>
              <a:rPr lang="en-US" dirty="0" smtClean="0"/>
              <a:t>Errors -&gt; Bugs</a:t>
            </a:r>
          </a:p>
          <a:p>
            <a:pPr lvl="1"/>
            <a:r>
              <a:rPr lang="en-US" dirty="0" smtClean="0"/>
              <a:t>How to efficiently find bugs given errors?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553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Functional Verification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Debugging modern designs is difficult</a:t>
            </a:r>
          </a:p>
          <a:p>
            <a:pPr lvl="1"/>
            <a:r>
              <a:rPr lang="en-US" dirty="0" smtClean="0"/>
              <a:t>Million+ gates</a:t>
            </a:r>
          </a:p>
          <a:p>
            <a:pPr lvl="1"/>
            <a:r>
              <a:rPr lang="en-US" dirty="0" smtClean="0"/>
              <a:t>Many erro</a:t>
            </a:r>
            <a:r>
              <a:rPr lang="en-US" dirty="0"/>
              <a:t>r</a:t>
            </a:r>
            <a:r>
              <a:rPr lang="en-US" dirty="0" smtClean="0"/>
              <a:t> vectors to investigate</a:t>
            </a:r>
          </a:p>
          <a:p>
            <a:pPr lvl="1"/>
            <a:r>
              <a:rPr lang="en-US" dirty="0" smtClean="0"/>
              <a:t>Sequential circuits</a:t>
            </a:r>
          </a:p>
          <a:p>
            <a:r>
              <a:rPr lang="en-US" dirty="0" smtClean="0"/>
              <a:t>Fixing a suspected bug might cause more errors instead.</a:t>
            </a:r>
          </a:p>
          <a:p>
            <a:pPr lvl="1"/>
            <a:r>
              <a:rPr lang="en-US" dirty="0" smtClean="0"/>
              <a:t>Headache</a:t>
            </a:r>
          </a:p>
          <a:p>
            <a:pPr lvl="1"/>
            <a:r>
              <a:rPr lang="en-US" dirty="0" smtClean="0"/>
              <a:t>Frustration</a:t>
            </a:r>
          </a:p>
          <a:p>
            <a:pPr lvl="1"/>
            <a:r>
              <a:rPr lang="en-US" dirty="0" smtClean="0"/>
              <a:t>Sleepless nights</a:t>
            </a:r>
          </a:p>
          <a:p>
            <a:r>
              <a:rPr lang="en-US" dirty="0"/>
              <a:t>M</a:t>
            </a:r>
            <a:r>
              <a:rPr lang="en-US" dirty="0" smtClean="0"/>
              <a:t>onths of design effort (~30% of total)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444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Paper [1] Claims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 a way to automatically debug circuits given a set of errors</a:t>
            </a:r>
          </a:p>
          <a:p>
            <a:r>
              <a:rPr lang="en-US" dirty="0" smtClean="0"/>
              <a:t>SAT, along with simple circuit insertions, can automatically locate bugs in a reasonable amount of time using a reasonable amount of resources</a:t>
            </a:r>
          </a:p>
          <a:p>
            <a:r>
              <a:rPr lang="en-US" dirty="0" smtClean="0"/>
              <a:t>Can use different kinds of fault models, as well as model-free analysis.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444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Debugger performance will see immediate benefit from SAT solver advances</a:t>
            </a:r>
          </a:p>
          <a:p>
            <a:r>
              <a:rPr lang="en-US" dirty="0" smtClean="0"/>
              <a:t>Conceptually simple methodology</a:t>
            </a:r>
          </a:p>
          <a:p>
            <a:r>
              <a:rPr lang="en-US" dirty="0" smtClean="0"/>
              <a:t>Circuit specific characteristics reduce SAT search space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8736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Debugging With SAT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SAT – Boolean </a:t>
            </a:r>
            <a:r>
              <a:rPr lang="en-US" dirty="0" err="1"/>
              <a:t>S</a:t>
            </a:r>
            <a:r>
              <a:rPr lang="en-US" dirty="0" err="1" smtClean="0"/>
              <a:t>atisfiability</a:t>
            </a:r>
            <a:endParaRPr lang="en-US" dirty="0"/>
          </a:p>
          <a:p>
            <a:pPr lvl="1"/>
            <a:r>
              <a:rPr lang="en-US" dirty="0" smtClean="0"/>
              <a:t>Given a Boolean expression in conjunctive normal form (CNF), what combination of input values will produce a valid output?</a:t>
            </a:r>
          </a:p>
          <a:p>
            <a:pPr lvl="1"/>
            <a:r>
              <a:rPr lang="en-US" dirty="0" smtClean="0"/>
              <a:t>Computationally difficult (NP-complete)</a:t>
            </a:r>
          </a:p>
          <a:p>
            <a:pPr lvl="1"/>
            <a:r>
              <a:rPr lang="en-US" dirty="0" smtClean="0"/>
              <a:t>Modern SAT solvers very advanced</a:t>
            </a:r>
          </a:p>
          <a:p>
            <a:r>
              <a:rPr lang="en-US" dirty="0" smtClean="0"/>
              <a:t>Construct CNF from specification circuit</a:t>
            </a:r>
          </a:p>
          <a:p>
            <a:pPr lvl="1"/>
            <a:r>
              <a:rPr lang="en-US" dirty="0" smtClean="0"/>
              <a:t>Decompose complex logic gates into basic two-input gates</a:t>
            </a:r>
          </a:p>
          <a:p>
            <a:pPr lvl="1"/>
            <a:r>
              <a:rPr lang="en-US" dirty="0" smtClean="0"/>
              <a:t>Insert multiplexers in the paths between logic gates</a:t>
            </a:r>
          </a:p>
          <a:p>
            <a:pPr lvl="1"/>
            <a:r>
              <a:rPr lang="en-US" dirty="0"/>
              <a:t>Duplicate circuit N times for N error </a:t>
            </a:r>
            <a:r>
              <a:rPr lang="en-US" dirty="0" smtClean="0"/>
              <a:t>vectors</a:t>
            </a:r>
          </a:p>
          <a:p>
            <a:pPr lvl="1"/>
            <a:r>
              <a:rPr lang="en-US" dirty="0" smtClean="0"/>
              <a:t>Translate circuit into CNF Boolean expression (linear time)</a:t>
            </a:r>
          </a:p>
          <a:p>
            <a:r>
              <a:rPr lang="en-US" dirty="0" smtClean="0"/>
              <a:t>Attempt to reproduce circuit fault using multiplexers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6544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Debugging With SAT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93782" y="1683324"/>
            <a:ext cx="4918436" cy="44196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493782" y="6102924"/>
            <a:ext cx="2453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[1] </a:t>
            </a:r>
            <a:r>
              <a:rPr lang="en-US" b="1" dirty="0" smtClean="0"/>
              <a:t>Smith</a:t>
            </a:r>
            <a:r>
              <a:rPr lang="en-US" b="1" dirty="0" smtClean="0"/>
              <a:t> </a:t>
            </a:r>
            <a:r>
              <a:rPr lang="en-US" b="1" dirty="0" smtClean="0"/>
              <a:t>et al, </a:t>
            </a:r>
            <a:r>
              <a:rPr lang="en-US" b="1" dirty="0" smtClean="0"/>
              <a:t>TCAD’05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698580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Multiple Fault 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Single or multiple faults may be present in a design</a:t>
            </a:r>
          </a:p>
          <a:p>
            <a:r>
              <a:rPr lang="en-US" dirty="0" smtClean="0"/>
              <a:t>Must enforce constraint on number of faults</a:t>
            </a:r>
          </a:p>
          <a:p>
            <a:pPr lvl="1"/>
            <a:r>
              <a:rPr lang="en-US" dirty="0" smtClean="0"/>
              <a:t>Insert additional hardware into circuit to enforce constraint</a:t>
            </a:r>
          </a:p>
          <a:p>
            <a:pPr lvl="1"/>
            <a:r>
              <a:rPr lang="en-US" dirty="0" smtClean="0"/>
              <a:t>Hardware translates into the CNF for the circuit</a:t>
            </a:r>
          </a:p>
          <a:p>
            <a:pPr lvl="1"/>
            <a:r>
              <a:rPr lang="en-US" dirty="0" smtClean="0"/>
              <a:t>SAT solver enforces constraints through modified CNF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4654" y="4103641"/>
            <a:ext cx="4696691" cy="214475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93782" y="6102924"/>
            <a:ext cx="2453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[1] </a:t>
            </a:r>
            <a:r>
              <a:rPr lang="en-US" b="1" dirty="0" smtClean="0"/>
              <a:t>Smith</a:t>
            </a:r>
            <a:r>
              <a:rPr lang="en-US" b="1" dirty="0" smtClean="0"/>
              <a:t> </a:t>
            </a:r>
            <a:r>
              <a:rPr lang="en-US" b="1" dirty="0" smtClean="0"/>
              <a:t>et al, </a:t>
            </a:r>
            <a:r>
              <a:rPr lang="en-US" b="1" dirty="0" smtClean="0"/>
              <a:t>TCAD’05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195902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rmal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>
        <a:noFill/>
        <a:ln w="28575">
          <a:solidFill>
            <a:srgbClr val="0F02B6"/>
          </a:solidFill>
          <a:prstDash val="sysDot"/>
          <a:headEnd type="none" w="med" len="med"/>
          <a:tailEnd type="triangle" w="med" len="med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26944</TotalTime>
  <Words>1354</Words>
  <Application>Microsoft Office PowerPoint</Application>
  <PresentationFormat>On-screen Show (4:3)</PresentationFormat>
  <Paragraphs>186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Arial</vt:lpstr>
      <vt:lpstr>Calibri</vt:lpstr>
      <vt:lpstr>Castellar</vt:lpstr>
      <vt:lpstr>Informal Roman</vt:lpstr>
      <vt:lpstr>Sakkal Majalla</vt:lpstr>
      <vt:lpstr>Times New Roman</vt:lpstr>
      <vt:lpstr>Wingdings</vt:lpstr>
      <vt:lpstr>Thermal</vt:lpstr>
      <vt:lpstr>Fault Diagnosis and Logic Debugging Using Boolean Satisfiability</vt:lpstr>
      <vt:lpstr>PowerPoint Presentation</vt:lpstr>
      <vt:lpstr>Functional Verification</vt:lpstr>
      <vt:lpstr>Functional Verification Challenges</vt:lpstr>
      <vt:lpstr>Paper [1] Claims</vt:lpstr>
      <vt:lpstr>Why SAT?</vt:lpstr>
      <vt:lpstr>Debugging With SAT</vt:lpstr>
      <vt:lpstr>Debugging With SAT</vt:lpstr>
      <vt:lpstr>Multiple Fault Sites</vt:lpstr>
      <vt:lpstr>Sequential Designs</vt:lpstr>
      <vt:lpstr>Heuristics</vt:lpstr>
      <vt:lpstr>Heuristics</vt:lpstr>
      <vt:lpstr>Heuristics</vt:lpstr>
      <vt:lpstr>MaxSAT [4]</vt:lpstr>
      <vt:lpstr>Interpolation [3] &amp; Dominance [5]</vt:lpstr>
      <vt:lpstr>Conclusion</vt:lpstr>
      <vt:lpstr>Discussion questions</vt:lpstr>
      <vt:lpstr>Papers</vt:lpstr>
      <vt:lpstr>Paper Map (e.g.)</vt:lpstr>
      <vt:lpstr>Glossary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yas5b</dc:creator>
  <cp:lastModifiedBy>meltonbw</cp:lastModifiedBy>
  <cp:revision>1015</cp:revision>
  <cp:lastPrinted>2015-01-15T13:10:56Z</cp:lastPrinted>
  <dcterms:created xsi:type="dcterms:W3CDTF">2011-09-07T13:46:59Z</dcterms:created>
  <dcterms:modified xsi:type="dcterms:W3CDTF">2015-01-29T05:40:38Z</dcterms:modified>
</cp:coreProperties>
</file>